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6.xml" ContentType="application/vnd.openxmlformats-officedocument.theme+xml"/>
  <Override PartName="/ppt/slideLayouts/slideLayout32.xml" ContentType="application/vnd.openxmlformats-officedocument.presentationml.slideLayout+xml"/>
  <Override PartName="/ppt/theme/theme1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35"/>
  </p:notesMasterIdLst>
  <p:sldIdLst>
    <p:sldId id="280" r:id="rId19"/>
    <p:sldId id="2487" r:id="rId20"/>
    <p:sldId id="2480" r:id="rId21"/>
    <p:sldId id="2185" r:id="rId22"/>
    <p:sldId id="2481" r:id="rId23"/>
    <p:sldId id="2488" r:id="rId24"/>
    <p:sldId id="2491" r:id="rId25"/>
    <p:sldId id="2492" r:id="rId26"/>
    <p:sldId id="2482" r:id="rId27"/>
    <p:sldId id="2489" r:id="rId28"/>
    <p:sldId id="2493" r:id="rId29"/>
    <p:sldId id="2494" r:id="rId30"/>
    <p:sldId id="2483" r:id="rId31"/>
    <p:sldId id="2490" r:id="rId32"/>
    <p:sldId id="2495" r:id="rId33"/>
    <p:sldId id="2496" r:id="rId34"/>
  </p:sldIdLst>
  <p:sldSz cx="12192000" cy="6858000"/>
  <p:notesSz cx="6858000" cy="9144000"/>
  <p:embeddedFontLst>
    <p:embeddedFont>
      <p:font typeface="苹方-简" panose="020B0400000000000000" pitchFamily="34" charset="-128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微软雅黑 Light" panose="020B0502040204020203" pitchFamily="34" charset="-122"/>
      <p:regular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9" id="{0F8C0ECD-BFB2-4292-9594-038C60011085}">
          <p14:sldIdLst>
            <p14:sldId id="280"/>
          </p14:sldIdLst>
        </p14:section>
        <p14:section name="目录样式8" id="{6F665CB5-D122-4CE1-B474-AA08220E1F0A}">
          <p14:sldIdLst>
            <p14:sldId id="2487"/>
          </p14:sldIdLst>
        </p14:section>
        <p14:section name="内页样式1" id="{265E3C59-273A-431A-9B0F-3117E0236ABE}">
          <p14:sldIdLst>
            <p14:sldId id="2480"/>
            <p14:sldId id="2185"/>
            <p14:sldId id="2481"/>
            <p14:sldId id="2488"/>
            <p14:sldId id="2491"/>
            <p14:sldId id="2492"/>
            <p14:sldId id="2482"/>
            <p14:sldId id="2489"/>
            <p14:sldId id="2493"/>
            <p14:sldId id="2494"/>
            <p14:sldId id="2483"/>
            <p14:sldId id="2490"/>
            <p14:sldId id="2495"/>
            <p14:sldId id="2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174" y="420"/>
      </p:cViewPr>
      <p:guideLst/>
    </p:cSldViewPr>
  </p:slideViewPr>
  <p:outlineViewPr>
    <p:cViewPr>
      <p:scale>
        <a:sx n="33" d="100"/>
        <a:sy n="33" d="100"/>
      </p:scale>
      <p:origin x="0" y="-52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font" Target="fonts/font4.fntdata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2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2024/2/21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1807-387A-1AA4-3567-24F6B7B3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7AEE45-9914-7E42-9483-57E3F1849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6288B4-52FE-1FEE-C780-F9D70F5A5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278A40-5BFD-E248-AB4A-68D4E01E7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10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09D0-BC11-BF41-2E79-CCA6DA5BD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ABDED3-BD15-581F-B3E9-7609EC97B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52604F-58E0-FBB8-0CE1-B58F1FC47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0D66A5-BF93-8648-55AA-0CB658387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64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7E38-B51C-5A1C-A9FD-5A9D9A3A0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8297E7-93BF-520F-9E7E-EE75B2E4E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60270A-5836-EDB2-DD86-6B07D522C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83ADF4-D033-A0FE-2A9D-7D1A2A11F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63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8C81-F399-299F-74BF-239C8728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8FE263-09BF-BE08-B52D-3E1F25F98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05D27C-5570-0E1D-F7B6-246A8EF0A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66E96-00EB-4F87-39E9-480B9C6B1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34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5BCFE-F7BD-65C9-DDC4-057B0734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94D93F-F2B9-6544-9563-A5698697B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3468B3-B378-9A73-95D4-CB776F984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A60449-E8A4-6EE9-E198-E2926CA95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84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F6AA2-F366-F5AD-99B0-E4196F1D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59C8A9-1994-0C12-076D-F50DD68D2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168E61-58E8-6468-E81A-338E23F3D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4DA69F-0E55-D449-7C89-B8CEB5786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2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37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467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02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82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05155-EB34-1834-EBD7-FEA36676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F337C1-0A7C-95B4-6B6A-8B2566823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5564B4-B05A-4EBF-B3F2-C0DD34AE3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77BF5-C41B-85F0-7234-CD4DDAFAA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95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0B3BC-8D83-3051-1E64-8E4A57C5E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BDE886-18CF-8F3C-7159-74A156C22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BBA17C-E70E-C83F-36A5-4C12CE68B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571731-5BEC-F627-0648-17F2CB68D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48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C4EF-E2A9-8E64-BC70-A45DDEDD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955D3C-DC48-CD51-B8CC-3409ECBFB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292F76-C037-8D1D-B55B-351F7CFF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9FEEE4-D4CE-BF23-A777-978946FE2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92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39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08201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85" r:id="rId2"/>
    <p:sldLayoutId id="2147483789" r:id="rId3"/>
    <p:sldLayoutId id="2147483797" r:id="rId4"/>
    <p:sldLayoutId id="2147483783" r:id="rId5"/>
    <p:sldLayoutId id="2147483798" r:id="rId6"/>
    <p:sldLayoutId id="2147483793" r:id="rId7"/>
    <p:sldLayoutId id="2147483794" r:id="rId8"/>
    <p:sldLayoutId id="2147483796" r:id="rId9"/>
    <p:sldLayoutId id="2147483799" r:id="rId10"/>
    <p:sldLayoutId id="2147483807" r:id="rId11"/>
    <p:sldLayoutId id="2147483808" r:id="rId12"/>
    <p:sldLayoutId id="2147483811" r:id="rId13"/>
    <p:sldLayoutId id="2147483812" r:id="rId14"/>
    <p:sldLayoutId id="2147483809" r:id="rId15"/>
    <p:sldLayoutId id="2147483810" r:id="rId16"/>
    <p:sldLayoutId id="2147483865" r:id="rId1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3537491" y="3551548"/>
            <a:ext cx="510909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开题准备汇报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4693417" y="5022456"/>
            <a:ext cx="6513063" cy="100578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董若扬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2024/2/22</a:t>
            </a:r>
          </a:p>
        </p:txBody>
      </p:sp>
      <p:sp>
        <p:nvSpPr>
          <p:cNvPr id="3" name="矩形 2"/>
          <p:cNvSpPr/>
          <p:nvPr/>
        </p:nvSpPr>
        <p:spPr>
          <a:xfrm>
            <a:off x="4498962" y="4886995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89D0D-8823-8985-7842-9250E8A0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3724B342-14A2-F0E5-A629-CB879A1D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9D7670-A7F0-CB51-549F-5569D4DA3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CA8BDF-AF23-0E64-141C-0EADADC3D542}"/>
              </a:ext>
            </a:extLst>
          </p:cNvPr>
          <p:cNvSpPr txBox="1"/>
          <p:nvPr/>
        </p:nvSpPr>
        <p:spPr>
          <a:xfrm>
            <a:off x="1027611" y="2274838"/>
            <a:ext cx="10136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F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为什么需要对操作系统进行隔离</a:t>
            </a:r>
            <a:endParaRPr lang="en-US" altLang="zh-CN" dirty="0">
              <a:solidFill>
                <a:srgbClr val="24292F"/>
              </a:solidFill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操作系统中的不同部分可能存在漏洞或错误，一个部分的故障可能会影响到整个系统的稳定性和安全性。通过隔离不同的内核子系统，可以限制单个漏洞的影响范围，提高系统的安全性和稳定性。</a:t>
            </a:r>
            <a:endParaRPr lang="en-US" altLang="zh-CN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设计上与微内核操作系统几分相似，避免局部的异常造成整个系统的崩溃。其与微内核的区别之一是它并不是把一部分功能交给用户空间管理，而是在内核中实现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更细粒度的隔离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，利用  的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内存安全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和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并发模型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等特性降低单个模块的故障对系统整体的影响。</a:t>
            </a:r>
          </a:p>
        </p:txBody>
      </p:sp>
    </p:spTree>
    <p:extLst>
      <p:ext uri="{BB962C8B-B14F-4D97-AF65-F5344CB8AC3E}">
        <p14:creationId xmlns:p14="http://schemas.microsoft.com/office/powerpoint/2010/main" val="104728466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CDC7B-6BC5-CC76-8CF6-5F4BA4DA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B3E712C-9E61-DEA4-5972-329A84AC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EE3CDF-EB2B-489E-997B-BAAC70D9E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953C55-ADCE-7D7E-3D7C-91957D550B8C}"/>
              </a:ext>
            </a:extLst>
          </p:cNvPr>
          <p:cNvSpPr txBox="1"/>
          <p:nvPr/>
        </p:nvSpPr>
        <p:spPr>
          <a:xfrm>
            <a:off x="1027611" y="2413337"/>
            <a:ext cx="10136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F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常见的硬件隔离手段：</a:t>
            </a:r>
            <a:endParaRPr lang="en-US" altLang="zh-CN" dirty="0">
              <a:solidFill>
                <a:srgbClr val="24292F"/>
              </a:solidFill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虚拟化技术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：如虚拟机、容器等，可以在不同的虚拟环境中运行不同的操作系统或应用程序，从而实现隔离。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内存保护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：通过硬件支持的内存管理单元（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MMU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）等机制，实现内存隔离，防止内存越界访问等问题。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安全扩展指令集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：一些现代处理器提供了安全扩展指令集，可以在硬件层面提供更多的安全保障。</a:t>
            </a:r>
          </a:p>
        </p:txBody>
      </p:sp>
    </p:spTree>
    <p:extLst>
      <p:ext uri="{BB962C8B-B14F-4D97-AF65-F5344CB8AC3E}">
        <p14:creationId xmlns:p14="http://schemas.microsoft.com/office/powerpoint/2010/main" val="97716956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74A3-29BF-D8A2-8D93-C3FE0A709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E062A1C2-8AE1-1426-12C3-94C117E5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1FFA94-4723-4BC4-6F42-BA80F5A7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32D325-3433-2714-8E8F-330DC5CBBD07}"/>
              </a:ext>
            </a:extLst>
          </p:cNvPr>
          <p:cNvSpPr txBox="1"/>
          <p:nvPr/>
        </p:nvSpPr>
        <p:spPr>
          <a:xfrm>
            <a:off x="1027611" y="2136338"/>
            <a:ext cx="10136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F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为什么选用</a:t>
            </a:r>
            <a:r>
              <a:rPr lang="en-US" altLang="zh-CN" dirty="0">
                <a:solidFill>
                  <a:srgbClr val="24292F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Rust</a:t>
            </a:r>
            <a:r>
              <a:rPr lang="zh-CN" altLang="en-US" dirty="0">
                <a:solidFill>
                  <a:srgbClr val="24292F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语言：</a:t>
            </a:r>
            <a:endParaRPr lang="en-US" altLang="zh-CN" dirty="0">
              <a:solidFill>
                <a:srgbClr val="24292F"/>
              </a:solidFill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安全性：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Rust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语言提供内存安全和线程安全的编程环境。通过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 Rust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的所有权系统、借用检查器和类型系统等特性，可以在编译时捕获内存安全和数据竞争等常见错误，减少了内核中出现漏洞和错误的可能性。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性能：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 Rust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语言的性能与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C/C++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相媲美，甚至在某些情况下性能更好。其在实现高性能的内核模块隔离方案时表现优异。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可维护性：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 Rust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 的模块化设计和包管理工具 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Cargo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，有助于管理项目的依赖关系和版本控制，提高了代码的可维护性。</a:t>
            </a: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87740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FOUR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学习方向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8495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E0D5-7DFB-BACE-E4FA-28AEAE63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4F5A6CA-AEF9-7457-F5A6-5BDF1363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D34FB6-5FA2-A635-3F07-08652A581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6B8531-FF26-802B-3921-C85436CAA6E8}"/>
              </a:ext>
            </a:extLst>
          </p:cNvPr>
          <p:cNvSpPr txBox="1"/>
          <p:nvPr/>
        </p:nvSpPr>
        <p:spPr>
          <a:xfrm>
            <a:off x="3019811" y="2413337"/>
            <a:ext cx="5817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想法：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编写基于 </a:t>
            </a:r>
            <a:r>
              <a:rPr lang="en-US" altLang="zh-CN" dirty="0"/>
              <a:t>Rust </a:t>
            </a:r>
            <a:r>
              <a:rPr lang="zh-CN" altLang="en-US" dirty="0"/>
              <a:t>的库，提供一套接口，用于管理和隔离不同的模块。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-US" altLang="zh-CN" dirty="0" err="1"/>
              <a:t>rCore</a:t>
            </a:r>
            <a:r>
              <a:rPr lang="en-US" altLang="zh-CN" dirty="0"/>
              <a:t> </a:t>
            </a:r>
            <a:r>
              <a:rPr lang="zh-CN" altLang="en-US" dirty="0"/>
              <a:t>实验的操作系统上编写管理模块。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创建 </a:t>
            </a:r>
            <a:r>
              <a:rPr lang="en-US" altLang="zh-CN" dirty="0"/>
              <a:t>Rust </a:t>
            </a:r>
            <a:r>
              <a:rPr lang="zh-CN" altLang="en-US" dirty="0"/>
              <a:t>项目，包含模块管理器和模块加载器等组件，用于维护所有加载模块直接的隔离和通信。</a:t>
            </a:r>
          </a:p>
        </p:txBody>
      </p:sp>
    </p:spTree>
    <p:extLst>
      <p:ext uri="{BB962C8B-B14F-4D97-AF65-F5344CB8AC3E}">
        <p14:creationId xmlns:p14="http://schemas.microsoft.com/office/powerpoint/2010/main" val="35099294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E94B-D9C3-9E8A-C0A9-4BC60A953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9D35CEC5-3278-316E-437D-8AE0FFE0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423D5B-7653-28ED-BFA3-16467F337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93FB7A-68CC-51A4-9A58-05159A795110}"/>
              </a:ext>
            </a:extLst>
          </p:cNvPr>
          <p:cNvSpPr txBox="1"/>
          <p:nvPr/>
        </p:nvSpPr>
        <p:spPr>
          <a:xfrm>
            <a:off x="2014123" y="1720840"/>
            <a:ext cx="782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RedLeaf</a:t>
            </a:r>
            <a:r>
              <a:rPr lang="zh-CN" altLang="en-US" dirty="0"/>
              <a:t>操作系统：</a:t>
            </a:r>
            <a:endParaRPr lang="en-US" altLang="zh-CN" dirty="0"/>
          </a:p>
          <a:p>
            <a:endParaRPr lang="zh-CN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0D0D0D"/>
                </a:solidFill>
                <a:effectLst/>
                <a:latin typeface="Söhne"/>
              </a:rPr>
              <a:t>RedLeaf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是一个用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Rust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从零开始的操作系统，旨在探索语言安全对操作系统架构的影响。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0D0D0D"/>
                </a:solidFill>
                <a:effectLst/>
                <a:latin typeface="Söhne"/>
              </a:rPr>
              <a:t>RedLeaf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不依赖硬件地址空间进行隔离，而只使用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Rust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语言的类型和内存安全。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脱离昂贵的硬件隔离机制，可以探索轻量级细粒度隔离系统的设计空间。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开发了一种新的基于轻量级语言的隔离域抽象，它提供了一个信息隐藏和故障隔离单元。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域可以动态加载和彻底终止，一个域中的错误不会影响其他域的执行。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在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latin typeface="Söhne"/>
              </a:rPr>
              <a:t>RedLeaf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隔离机制的基础上，展示了实现设备驱动程序端到端零拷贝、故障隔离和透明恢复的可能性。</a:t>
            </a:r>
          </a:p>
        </p:txBody>
      </p:sp>
    </p:spTree>
    <p:extLst>
      <p:ext uri="{BB962C8B-B14F-4D97-AF65-F5344CB8AC3E}">
        <p14:creationId xmlns:p14="http://schemas.microsoft.com/office/powerpoint/2010/main" val="19555390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3D319-D07A-4CD7-3EFB-02A47820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4C7125C0-2750-D4AF-31E9-7486D096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请老师指导！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BACFFC-DB87-38B3-55B4-530A2CAF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-1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74D4BE-7184-3335-2729-3DBE47666C76}"/>
              </a:ext>
            </a:extLst>
          </p:cNvPr>
          <p:cNvSpPr txBox="1"/>
          <p:nvPr/>
        </p:nvSpPr>
        <p:spPr>
          <a:xfrm>
            <a:off x="2014123" y="2705725"/>
            <a:ext cx="7828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0" i="0" dirty="0">
                <a:solidFill>
                  <a:srgbClr val="0D0D0D"/>
                </a:solidFill>
                <a:effectLst/>
                <a:latin typeface="Söhne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7988261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/>
        </p:nvSpPr>
        <p:spPr>
          <a:xfrm>
            <a:off x="2679812" y="4200525"/>
            <a:ext cx="936104" cy="5490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+mn-ea"/>
                <a:ea typeface="+mn-ea"/>
              </a:rPr>
              <a:t>目录</a:t>
            </a:r>
            <a:r>
              <a:rPr lang="zh-CN" altLang="en-US" sz="3200" b="1" dirty="0">
                <a:solidFill>
                  <a:srgbClr val="0B5A2A"/>
                </a:solidFill>
                <a:latin typeface="+mn-ea"/>
                <a:ea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/>
        </p:nvSpPr>
        <p:spPr>
          <a:xfrm>
            <a:off x="3596874" y="4173023"/>
            <a:ext cx="2520279" cy="5878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/ CONTENTS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D7122-2FFB-4C78-9E2B-37B12689F1CA}"/>
              </a:ext>
            </a:extLst>
          </p:cNvPr>
          <p:cNvGrpSpPr/>
          <p:nvPr/>
        </p:nvGrpSpPr>
        <p:grpSpPr>
          <a:xfrm>
            <a:off x="2668191" y="4835306"/>
            <a:ext cx="1197767" cy="1019763"/>
            <a:chOff x="899592" y="3530381"/>
            <a:chExt cx="1197767" cy="1019763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9AF8825-05F8-49D7-BC2A-BD82510C10BE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7EB10D9-BD40-4034-9517-E0A48E365A6C}"/>
                </a:ext>
              </a:extLst>
            </p:cNvPr>
            <p:cNvSpPr txBox="1"/>
            <p:nvPr/>
          </p:nvSpPr>
          <p:spPr>
            <a:xfrm>
              <a:off x="938066" y="4070846"/>
              <a:ext cx="1159293" cy="479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latin typeface="微软雅黑" panose="020B0503020204020204" pitchFamily="34" charset="-122"/>
                </a:rPr>
                <a:t>基本情况</a:t>
              </a:r>
              <a:endParaRPr lang="en-US" altLang="zh-CN" sz="19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9C80EB-11D6-49C8-9C49-6942B159458C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</a:rPr>
                <a:t>01</a:t>
              </a:r>
              <a:endParaRPr lang="zh-CN" altLang="en-US" sz="2800" b="1" dirty="0">
                <a:solidFill>
                  <a:srgbClr val="0B5A2A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917216-D22F-4CA1-B829-92D92439152D}"/>
              </a:ext>
            </a:extLst>
          </p:cNvPr>
          <p:cNvGrpSpPr/>
          <p:nvPr/>
        </p:nvGrpSpPr>
        <p:grpSpPr>
          <a:xfrm>
            <a:off x="4540399" y="4835306"/>
            <a:ext cx="1152128" cy="1019763"/>
            <a:chOff x="899592" y="3530381"/>
            <a:chExt cx="1152128" cy="101976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FE7BFA1-1C4D-4846-ACB6-943F38DB7EE5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43289C-EF19-4A80-8F08-BCA8CB2045EA}"/>
                </a:ext>
              </a:extLst>
            </p:cNvPr>
            <p:cNvSpPr txBox="1"/>
            <p:nvPr/>
          </p:nvSpPr>
          <p:spPr>
            <a:xfrm>
              <a:off x="1181722" y="4070846"/>
              <a:ext cx="671979" cy="479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latin typeface="微软雅黑" panose="020B0503020204020204" pitchFamily="34" charset="-122"/>
                </a:rPr>
                <a:t>选题</a:t>
              </a:r>
              <a:endParaRPr lang="en-US" altLang="zh-CN" sz="19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8A953C-6DAA-42F8-A3B8-89A6890E8352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</a:rPr>
                <a:t>02</a:t>
              </a:r>
              <a:endParaRPr lang="zh-CN" altLang="en-US" sz="2800" b="1" dirty="0">
                <a:solidFill>
                  <a:srgbClr val="0B5A2A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61C672-C718-4CA3-B924-5C2A7CC22DAC}"/>
              </a:ext>
            </a:extLst>
          </p:cNvPr>
          <p:cNvGrpSpPr/>
          <p:nvPr/>
        </p:nvGrpSpPr>
        <p:grpSpPr>
          <a:xfrm>
            <a:off x="6412606" y="4835306"/>
            <a:ext cx="1152128" cy="1019763"/>
            <a:chOff x="899592" y="3530381"/>
            <a:chExt cx="1152128" cy="101976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4D944DE-CB37-4290-A569-E31C5B8E67FB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7CD5825-7D70-4885-96A0-439CDC266FFF}"/>
                </a:ext>
              </a:extLst>
            </p:cNvPr>
            <p:cNvSpPr txBox="1"/>
            <p:nvPr/>
          </p:nvSpPr>
          <p:spPr>
            <a:xfrm>
              <a:off x="1181720" y="4070846"/>
              <a:ext cx="671980" cy="479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latin typeface="微软雅黑" panose="020B0503020204020204" pitchFamily="34" charset="-122"/>
                </a:rPr>
                <a:t>理解</a:t>
              </a:r>
              <a:endParaRPr lang="en-US" altLang="zh-CN" sz="19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F3D299-386A-471A-A1DF-AA1E6FA6AD2B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</a:rPr>
                <a:t>03</a:t>
              </a:r>
              <a:endParaRPr lang="zh-CN" altLang="en-US" sz="2800" b="1" dirty="0">
                <a:solidFill>
                  <a:srgbClr val="0B5A2A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9D380C-1CC1-456A-AFBB-6E1332CA4CB0}"/>
              </a:ext>
            </a:extLst>
          </p:cNvPr>
          <p:cNvGrpSpPr/>
          <p:nvPr/>
        </p:nvGrpSpPr>
        <p:grpSpPr>
          <a:xfrm>
            <a:off x="8284815" y="4835306"/>
            <a:ext cx="1197767" cy="1019763"/>
            <a:chOff x="899592" y="3530381"/>
            <a:chExt cx="1197767" cy="1019763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394EC9-4737-4019-8A31-A4EDEB03B7E6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187631-B0A2-418D-9CC2-4C0D217433DD}"/>
                </a:ext>
              </a:extLst>
            </p:cNvPr>
            <p:cNvSpPr txBox="1"/>
            <p:nvPr/>
          </p:nvSpPr>
          <p:spPr>
            <a:xfrm>
              <a:off x="938067" y="4070846"/>
              <a:ext cx="1159292" cy="479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latin typeface="微软雅黑" panose="020B0503020204020204" pitchFamily="34" charset="-122"/>
                </a:rPr>
                <a:t>学习方向</a:t>
              </a:r>
              <a:endParaRPr lang="en-US" altLang="zh-CN" sz="19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011A86-7526-42CD-A5C4-C11BF074D516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</a:rPr>
                <a:t>04</a:t>
              </a:r>
              <a:endParaRPr lang="zh-CN" altLang="en-US" sz="2800" b="1" dirty="0">
                <a:solidFill>
                  <a:srgbClr val="0B5A2A"/>
                </a:solidFill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2FD18A-4256-4670-8EBE-650073F76CB0}"/>
              </a:ext>
            </a:extLst>
          </p:cNvPr>
          <p:cNvCxnSpPr>
            <a:cxnSpLocks/>
          </p:cNvCxnSpPr>
          <p:nvPr/>
        </p:nvCxnSpPr>
        <p:spPr>
          <a:xfrm>
            <a:off x="6124575" y="49663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6A5F9B2-D4C5-41A3-B8F1-99024B6BE93B}"/>
              </a:ext>
            </a:extLst>
          </p:cNvPr>
          <p:cNvCxnSpPr>
            <a:cxnSpLocks/>
          </p:cNvCxnSpPr>
          <p:nvPr/>
        </p:nvCxnSpPr>
        <p:spPr>
          <a:xfrm>
            <a:off x="7996783" y="49663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13C96C0-6969-45FE-9B7E-7CB8BF50BC40}"/>
              </a:ext>
            </a:extLst>
          </p:cNvPr>
          <p:cNvCxnSpPr>
            <a:cxnSpLocks/>
          </p:cNvCxnSpPr>
          <p:nvPr/>
        </p:nvCxnSpPr>
        <p:spPr>
          <a:xfrm>
            <a:off x="4252367" y="49663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3815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ONE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基本情况</a:t>
            </a:r>
          </a:p>
        </p:txBody>
      </p:sp>
      <p:grpSp>
        <p:nvGrpSpPr>
          <p:cNvPr id="66" name="Group 69"/>
          <p:cNvGrpSpPr>
            <a:grpSpLocks/>
          </p:cNvGrpSpPr>
          <p:nvPr/>
        </p:nvGrpSpPr>
        <p:grpSpPr bwMode="auto">
          <a:xfrm>
            <a:off x="1945218" y="690034"/>
            <a:ext cx="967316" cy="5425017"/>
            <a:chOff x="0" y="0"/>
            <a:chExt cx="725656" cy="4069266"/>
          </a:xfrm>
          <a:solidFill>
            <a:schemeClr val="bg1"/>
          </a:solidFill>
        </p:grpSpPr>
        <p:sp>
          <p:nvSpPr>
            <p:cNvPr id="67" name="矩形 72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79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86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93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00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0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4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26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7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矩形 128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矩形 129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矩形 130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131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32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矩形 133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矩形 134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矩形 135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矩形 136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矩形 137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矩形 138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6427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基本情况介绍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003A22-6F00-C0C6-8062-B54F193A5676}"/>
              </a:ext>
            </a:extLst>
          </p:cNvPr>
          <p:cNvSpPr txBox="1"/>
          <p:nvPr/>
        </p:nvSpPr>
        <p:spPr>
          <a:xfrm>
            <a:off x="1297250" y="2690336"/>
            <a:ext cx="959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408</a:t>
            </a:r>
            <a:r>
              <a:rPr lang="zh-CN" altLang="en-US" dirty="0"/>
              <a:t>考研（数据结构，组成原理，操作系统，计算机网络），对操作系统有基础的理解。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rCore</a:t>
            </a:r>
            <a:r>
              <a:rPr lang="en-US" altLang="zh-CN" dirty="0"/>
              <a:t> </a:t>
            </a:r>
            <a:r>
              <a:rPr lang="zh-CN" altLang="en-US" dirty="0"/>
              <a:t>实验进行到 第七章</a:t>
            </a:r>
            <a:r>
              <a:rPr lang="en-US" altLang="zh-CN" dirty="0"/>
              <a:t>——</a:t>
            </a:r>
            <a:r>
              <a:rPr lang="zh-CN" altLang="en-US" dirty="0"/>
              <a:t>进程间通信与</a:t>
            </a:r>
            <a:r>
              <a:rPr lang="en-US" altLang="zh-CN" dirty="0"/>
              <a:t>I/O</a:t>
            </a:r>
            <a:r>
              <a:rPr lang="zh-CN" altLang="en-US" dirty="0"/>
              <a:t>重定向。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第一次接触 </a:t>
            </a:r>
            <a:r>
              <a:rPr lang="en-US" altLang="zh-CN" dirty="0"/>
              <a:t>Rust </a:t>
            </a:r>
            <a:r>
              <a:rPr lang="zh-CN" altLang="en-US" dirty="0"/>
              <a:t>语言，能写基础的 </a:t>
            </a:r>
            <a:r>
              <a:rPr lang="en-US" altLang="zh-CN" dirty="0"/>
              <a:t>Rust </a:t>
            </a:r>
            <a:r>
              <a:rPr lang="zh-CN" altLang="en-US" dirty="0"/>
              <a:t>程序，能理解 </a:t>
            </a:r>
            <a:r>
              <a:rPr lang="en-US" altLang="zh-CN" dirty="0"/>
              <a:t>Rust </a:t>
            </a:r>
            <a:r>
              <a:rPr lang="zh-CN" altLang="en-US" dirty="0"/>
              <a:t>项目代码。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写过 </a:t>
            </a:r>
            <a:r>
              <a:rPr lang="en-US" altLang="zh-CN" dirty="0"/>
              <a:t>RISC-V </a:t>
            </a:r>
            <a:r>
              <a:rPr lang="zh-CN" altLang="en-US" dirty="0"/>
              <a:t>架构的流水线</a:t>
            </a:r>
            <a:r>
              <a:rPr lang="en-US" altLang="zh-CN" dirty="0"/>
              <a:t>CPU</a:t>
            </a:r>
            <a:r>
              <a:rPr lang="zh-CN" altLang="en-US" dirty="0"/>
              <a:t>外设简单驱动，对 </a:t>
            </a:r>
            <a:r>
              <a:rPr lang="en-US" altLang="zh-CN" dirty="0"/>
              <a:t>RISC-V </a:t>
            </a:r>
            <a:r>
              <a:rPr lang="zh-CN" altLang="en-US" dirty="0"/>
              <a:t>架构的设计思想有基础的了解。</a:t>
            </a:r>
          </a:p>
        </p:txBody>
      </p:sp>
    </p:spTree>
    <p:extLst>
      <p:ext uri="{BB962C8B-B14F-4D97-AF65-F5344CB8AC3E}">
        <p14:creationId xmlns:p14="http://schemas.microsoft.com/office/powerpoint/2010/main" val="294398257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TWO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选题</a:t>
            </a:r>
          </a:p>
        </p:txBody>
      </p: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3189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36D6-DD17-9AD8-2956-76289563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600E625-112E-7BD6-813E-69FF0B0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771974-41E4-2F30-3BA6-13CAFCB56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A92E01-DD69-482D-D9FC-DD5822D40839}"/>
              </a:ext>
            </a:extLst>
          </p:cNvPr>
          <p:cNvSpPr txBox="1"/>
          <p:nvPr/>
        </p:nvSpPr>
        <p:spPr>
          <a:xfrm>
            <a:off x="2016034" y="2690336"/>
            <a:ext cx="8159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研究背景：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由于内核代码的复杂性和快速的开发速度，加上使⽤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不安全的低级编程语⾔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，导致内核中经常出现错误和漏洞。尽管已经有许多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静态和动态机制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来保护内核代码的执⾏，但攻击者仍然能够找到绕过这些保护措施的新⽅法。现代内核需要⼀种实际的⼿段来限制单个漏洞的影响，即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内核⼦系统的隔离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91850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89BCA-E5C9-062E-3430-EC1BB2FCF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1E8BF46-049A-31FD-2E75-161E3C4C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D8BB1F-7E9D-F6E9-6C0F-7673A86C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1294ED-443B-924B-A960-0FCE30F04686}"/>
              </a:ext>
            </a:extLst>
          </p:cNvPr>
          <p:cNvSpPr txBox="1"/>
          <p:nvPr/>
        </p:nvSpPr>
        <p:spPr>
          <a:xfrm>
            <a:off x="2016034" y="2690336"/>
            <a:ext cx="81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⼤多数隔离技术限定在特定的硬件平台之上，不仅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性能受限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，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扩展性也很差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，⽆法⼴泛部署。通过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语⾔机制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实现与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硬件⽀持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相同的⼦系统隔离效果，在保证性能的同时达到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更好的扩展性和适⽤性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86637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7BF2-E442-C536-D378-52D2A458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3FE0892-BDC9-20D2-3BB6-E38B36A4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B3BB4F-9B6B-6C57-EF3D-4654ECB6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C33EB0-9DAF-3AE6-9480-29C060911CFD}"/>
              </a:ext>
            </a:extLst>
          </p:cNvPr>
          <p:cNvSpPr txBox="1"/>
          <p:nvPr/>
        </p:nvSpPr>
        <p:spPr>
          <a:xfrm>
            <a:off x="2016034" y="2690336"/>
            <a:ext cx="8159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任务要求：</a:t>
            </a:r>
            <a:endParaRPr lang="en-US" altLang="zh-CN" dirty="0"/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理解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为什么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需要对操作系统进⾏隔离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熟悉常⻅的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硬件隔离⼿段</a:t>
            </a:r>
            <a:endParaRPr lang="zh-CN" altLang="en-US" b="0" i="0" dirty="0">
              <a:solidFill>
                <a:srgbClr val="24292F"/>
              </a:solidFill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具备对内核⼦系统的分析和拆解能⼒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具备较强的编程实现能⼒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设计并实现基于语⾔机制的隔离措施并应⽤到内核⼦系统上</a:t>
            </a:r>
          </a:p>
        </p:txBody>
      </p:sp>
    </p:spTree>
    <p:extLst>
      <p:ext uri="{BB962C8B-B14F-4D97-AF65-F5344CB8AC3E}">
        <p14:creationId xmlns:p14="http://schemas.microsoft.com/office/powerpoint/2010/main" val="387870815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THREE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理解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/>
          </a:solidFill>
        </p:grpSpPr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85483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8622</TotalTime>
  <Words>869</Words>
  <Application>Microsoft Office PowerPoint</Application>
  <PresentationFormat>宽屏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微软雅黑 Light</vt:lpstr>
      <vt:lpstr>微软雅黑</vt:lpstr>
      <vt:lpstr>苹方-简</vt:lpstr>
      <vt:lpstr>Arial</vt:lpstr>
      <vt:lpstr>Century Gothic</vt:lpstr>
      <vt:lpstr>Söhne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PowerPoint 演示文稿</vt:lpstr>
      <vt:lpstr>基本情况介绍</vt:lpstr>
      <vt:lpstr>PowerPoint 演示文稿</vt:lpstr>
      <vt:lpstr>选题</vt:lpstr>
      <vt:lpstr>选题</vt:lpstr>
      <vt:lpstr>选题</vt:lpstr>
      <vt:lpstr>PowerPoint 演示文稿</vt:lpstr>
      <vt:lpstr>理解</vt:lpstr>
      <vt:lpstr>理解</vt:lpstr>
      <vt:lpstr>理解</vt:lpstr>
      <vt:lpstr>PowerPoint 演示文稿</vt:lpstr>
      <vt:lpstr>学习方向</vt:lpstr>
      <vt:lpstr>学习方向</vt:lpstr>
      <vt:lpstr>请老师指导！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董若扬</dc:creator>
  <cp:lastModifiedBy>若扬 董</cp:lastModifiedBy>
  <cp:revision>626</cp:revision>
  <dcterms:created xsi:type="dcterms:W3CDTF">2016-11-28T11:30:35Z</dcterms:created>
  <dcterms:modified xsi:type="dcterms:W3CDTF">2024-02-21T15:59:52Z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2023-09-07T15:45:22Z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269072b9-5359-4f43-b23e-426f882dfc9e</vt:lpwstr>
  </property>
  <property fmtid="{D5CDD505-2E9C-101B-9397-08002B2CF9AE}" pid="15" name="MSIP_Label_defa4170-0d19-0005-0004-bc88714345d2_ActionId">
    <vt:lpwstr>db0fdcdc-ffe2-4d3c-b9fa-b7bd82a14e43</vt:lpwstr>
  </property>
  <property fmtid="{D5CDD505-2E9C-101B-9397-08002B2CF9AE}" pid="16" name="MSIP_Label_defa4170-0d19-0005-0004-bc88714345d2_ContentBits">
    <vt:lpwstr>0</vt:lpwstr>
  </property>
</Properties>
</file>